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saveSubsetFonts="1" autoCompressPictures="0">
  <p:sldMasterIdLst>
    <p:sldMasterId id="2147483648" r:id="rId5"/>
  </p:sldMasterIdLst>
  <p:notesMasterIdLst>
    <p:notesMasterId r:id="rId46"/>
  </p:notesMasterIdLst>
  <p:handoutMasterIdLst>
    <p:handoutMasterId r:id="rId47"/>
  </p:handoutMasterIdLst>
  <p:sldIdLst>
    <p:sldId id="256" r:id="rId6"/>
    <p:sldId id="299" r:id="rId7"/>
    <p:sldId id="262" r:id="rId8"/>
    <p:sldId id="261" r:id="rId9"/>
    <p:sldId id="260" r:id="rId10"/>
    <p:sldId id="258" r:id="rId11"/>
    <p:sldId id="257" r:id="rId12"/>
    <p:sldId id="292" r:id="rId13"/>
    <p:sldId id="300" r:id="rId14"/>
    <p:sldId id="294" r:id="rId15"/>
    <p:sldId id="293" r:id="rId16"/>
    <p:sldId id="301" r:id="rId17"/>
    <p:sldId id="263" r:id="rId18"/>
    <p:sldId id="305" r:id="rId19"/>
    <p:sldId id="287" r:id="rId20"/>
    <p:sldId id="264" r:id="rId21"/>
    <p:sldId id="266" r:id="rId22"/>
    <p:sldId id="306" r:id="rId23"/>
    <p:sldId id="307" r:id="rId24"/>
    <p:sldId id="309" r:id="rId25"/>
    <p:sldId id="310" r:id="rId26"/>
    <p:sldId id="270" r:id="rId27"/>
    <p:sldId id="272" r:id="rId28"/>
    <p:sldId id="278" r:id="rId29"/>
    <p:sldId id="275" r:id="rId30"/>
    <p:sldId id="277" r:id="rId31"/>
    <p:sldId id="302" r:id="rId32"/>
    <p:sldId id="288" r:id="rId33"/>
    <p:sldId id="303" r:id="rId34"/>
    <p:sldId id="279" r:id="rId35"/>
    <p:sldId id="297" r:id="rId36"/>
    <p:sldId id="280" r:id="rId37"/>
    <p:sldId id="281" r:id="rId38"/>
    <p:sldId id="283" r:id="rId39"/>
    <p:sldId id="284" r:id="rId40"/>
    <p:sldId id="296" r:id="rId41"/>
    <p:sldId id="289" r:id="rId42"/>
    <p:sldId id="298" r:id="rId43"/>
    <p:sldId id="304" r:id="rId44"/>
    <p:sldId id="291" r:id="rId45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361950" indent="9525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725488" indent="188913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087438" indent="284163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450975" indent="377825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672">
          <p15:clr>
            <a:srgbClr val="A4A3A4"/>
          </p15:clr>
        </p15:guide>
        <p15:guide id="3" pos="5472">
          <p15:clr>
            <a:srgbClr val="A4A3A4"/>
          </p15:clr>
        </p15:guide>
        <p15:guide id="4" pos="1008">
          <p15:clr>
            <a:srgbClr val="A4A3A4"/>
          </p15:clr>
        </p15:guide>
        <p15:guide id="5" pos="1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3FDD58-6ACB-5441-8F99-CCF511CE40B8}" v="763" dt="2021-02-06T13:18:06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7"/>
    <p:restoredTop sz="96197"/>
  </p:normalViewPr>
  <p:slideViewPr>
    <p:cSldViewPr>
      <p:cViewPr varScale="1">
        <p:scale>
          <a:sx n="115" d="100"/>
          <a:sy n="115" d="100"/>
        </p:scale>
        <p:origin x="208" y="792"/>
      </p:cViewPr>
      <p:guideLst>
        <p:guide orient="horz" pos="1800"/>
        <p:guide pos="672"/>
        <p:guide pos="5472"/>
        <p:guide pos="1008"/>
        <p:guide pos="1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ACA26FB2-06C0-4E1A-8652-67F803A5B0B2}" type="datetime1">
              <a:rPr lang="nb-NO" altLang="nb-NO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6291333-8B08-4C36-952B-74E3CD8D48E7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670561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1T21:50:53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FF8E781-6431-4349-9DFB-1502890C915F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9909527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3619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72548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0874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4509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1814627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7552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40478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3403" algn="l" defTabSz="36292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37931725" indent="-37474525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9D7F12C4-CEFF-46FA-ADD2-07F554F48637}" type="slidenum">
              <a:rPr lang="en-US" altLang="nb-NO" sz="1200" smtClean="0"/>
              <a:pPr>
                <a:spcBef>
                  <a:spcPct val="0"/>
                </a:spcBef>
              </a:pPr>
              <a:t>8</a:t>
            </a:fld>
            <a:endParaRPr lang="en-US" altLang="nb-NO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25667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883155" y="1917128"/>
            <a:ext cx="7543800" cy="9525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83155" y="2857500"/>
            <a:ext cx="7543800" cy="14605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4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8CF92-FCC2-4FBB-9F8C-8ED429043180}" type="datetime1">
              <a:rPr lang="nb-NO" altLang="nb-NO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ACD5-0D42-42F7-B111-2AEA8F2C3631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489160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2"/>
            <a:ext cx="7772400" cy="1250155"/>
          </a:xfrm>
        </p:spPr>
        <p:txBody>
          <a:bodyPr anchor="b"/>
          <a:lstStyle>
            <a:lvl1pPr marL="0" indent="0">
              <a:buNone/>
              <a:defRPr sz="1600"/>
            </a:lvl1pPr>
            <a:lvl2pPr marL="362925" indent="0">
              <a:buNone/>
              <a:defRPr sz="1400"/>
            </a:lvl2pPr>
            <a:lvl3pPr marL="725851" indent="0">
              <a:buNone/>
              <a:defRPr sz="1300"/>
            </a:lvl3pPr>
            <a:lvl4pPr marL="1088776" indent="0">
              <a:buNone/>
              <a:defRPr sz="1100"/>
            </a:lvl4pPr>
            <a:lvl5pPr marL="1451701" indent="0">
              <a:buNone/>
              <a:defRPr sz="1100"/>
            </a:lvl5pPr>
            <a:lvl6pPr marL="1814627" indent="0">
              <a:buNone/>
              <a:defRPr sz="1100"/>
            </a:lvl6pPr>
            <a:lvl7pPr marL="2177552" indent="0">
              <a:buNone/>
              <a:defRPr sz="1100"/>
            </a:lvl7pPr>
            <a:lvl8pPr marL="2540478" indent="0">
              <a:buNone/>
              <a:defRPr sz="1100"/>
            </a:lvl8pPr>
            <a:lvl9pPr marL="2903403" indent="0">
              <a:buNone/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50365-4E4D-4100-BCA3-55140E883697}" type="datetime1">
              <a:rPr lang="nb-NO" altLang="nb-NO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916B1-5B0A-4BA8-8794-3D037D7341E7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20866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651000"/>
            <a:ext cx="3771900" cy="3429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651000"/>
            <a:ext cx="3771900" cy="3429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41EAC-7996-42D5-9087-B971990E891A}" type="datetime1">
              <a:rPr lang="nb-NO" altLang="nb-NO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670C7C-F512-42E6-8D6D-37AF1A344894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804514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79260"/>
            <a:ext cx="4040188" cy="533135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2925" indent="0">
              <a:buNone/>
              <a:defRPr sz="1600" b="1"/>
            </a:lvl2pPr>
            <a:lvl3pPr marL="725851" indent="0">
              <a:buNone/>
              <a:defRPr sz="1400" b="1"/>
            </a:lvl3pPr>
            <a:lvl4pPr marL="1088776" indent="0">
              <a:buNone/>
              <a:defRPr sz="1300" b="1"/>
            </a:lvl4pPr>
            <a:lvl5pPr marL="1451701" indent="0">
              <a:buNone/>
              <a:defRPr sz="1300" b="1"/>
            </a:lvl5pPr>
            <a:lvl6pPr marL="1814627" indent="0">
              <a:buNone/>
              <a:defRPr sz="1300" b="1"/>
            </a:lvl6pPr>
            <a:lvl7pPr marL="2177552" indent="0">
              <a:buNone/>
              <a:defRPr sz="1300" b="1"/>
            </a:lvl7pPr>
            <a:lvl8pPr marL="2540478" indent="0">
              <a:buNone/>
              <a:defRPr sz="1300" b="1"/>
            </a:lvl8pPr>
            <a:lvl9pPr marL="2903403" indent="0">
              <a:buNone/>
              <a:defRPr sz="13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812397"/>
            <a:ext cx="4040188" cy="329274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0"/>
            <a:ext cx="4041775" cy="533135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2925" indent="0">
              <a:buNone/>
              <a:defRPr sz="1600" b="1"/>
            </a:lvl2pPr>
            <a:lvl3pPr marL="725851" indent="0">
              <a:buNone/>
              <a:defRPr sz="1400" b="1"/>
            </a:lvl3pPr>
            <a:lvl4pPr marL="1088776" indent="0">
              <a:buNone/>
              <a:defRPr sz="1300" b="1"/>
            </a:lvl4pPr>
            <a:lvl5pPr marL="1451701" indent="0">
              <a:buNone/>
              <a:defRPr sz="1300" b="1"/>
            </a:lvl5pPr>
            <a:lvl6pPr marL="1814627" indent="0">
              <a:buNone/>
              <a:defRPr sz="1300" b="1"/>
            </a:lvl6pPr>
            <a:lvl7pPr marL="2177552" indent="0">
              <a:buNone/>
              <a:defRPr sz="1300" b="1"/>
            </a:lvl7pPr>
            <a:lvl8pPr marL="2540478" indent="0">
              <a:buNone/>
              <a:defRPr sz="1300" b="1"/>
            </a:lvl8pPr>
            <a:lvl9pPr marL="2903403" indent="0">
              <a:buNone/>
              <a:defRPr sz="13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7"/>
            <a:ext cx="4041775" cy="329274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6DFD3-5BD6-4FCE-9ED6-13FEA292E7AC}" type="datetime1">
              <a:rPr lang="nb-NO" altLang="nb-NO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7D392-29E3-4CFE-AAF3-CCFF333B8D9D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79228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B94B8-B9C8-4F1B-89ED-7C5D1D7619BF}" type="datetime1">
              <a:rPr lang="nb-NO" altLang="nb-NO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4946C-0E64-4CCE-ACA9-014E45EFACAF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423300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3646F-E7A5-4583-9973-DF4B29E28F19}" type="datetime1">
              <a:rPr lang="nb-NO" altLang="nb-NO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7EC78-B924-4ED5-87EC-7C85B98860FC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39025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7"/>
            <a:ext cx="3008313" cy="3909219"/>
          </a:xfrm>
        </p:spPr>
        <p:txBody>
          <a:bodyPr/>
          <a:lstStyle>
            <a:lvl1pPr marL="0" indent="0">
              <a:buNone/>
              <a:defRPr sz="1100"/>
            </a:lvl1pPr>
            <a:lvl2pPr marL="362925" indent="0">
              <a:buNone/>
              <a:defRPr sz="1000"/>
            </a:lvl2pPr>
            <a:lvl3pPr marL="725851" indent="0">
              <a:buNone/>
              <a:defRPr sz="800"/>
            </a:lvl3pPr>
            <a:lvl4pPr marL="1088776" indent="0">
              <a:buNone/>
              <a:defRPr sz="700"/>
            </a:lvl4pPr>
            <a:lvl5pPr marL="1451701" indent="0">
              <a:buNone/>
              <a:defRPr sz="700"/>
            </a:lvl5pPr>
            <a:lvl6pPr marL="1814627" indent="0">
              <a:buNone/>
              <a:defRPr sz="700"/>
            </a:lvl6pPr>
            <a:lvl7pPr marL="2177552" indent="0">
              <a:buNone/>
              <a:defRPr sz="700"/>
            </a:lvl7pPr>
            <a:lvl8pPr marL="2540478" indent="0">
              <a:buNone/>
              <a:defRPr sz="700"/>
            </a:lvl8pPr>
            <a:lvl9pPr marL="2903403" indent="0">
              <a:buNone/>
              <a:defRPr sz="7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71C27-5D1A-4AB4-B3F3-86F92E529483}" type="datetime1">
              <a:rPr lang="nb-NO" altLang="nb-NO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6B3B4-F556-4108-A2D4-15BB0371DD5E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68220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000501"/>
            <a:ext cx="5486400" cy="472281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510646"/>
            <a:ext cx="5486400" cy="3429000"/>
          </a:xfrm>
        </p:spPr>
        <p:txBody>
          <a:bodyPr/>
          <a:lstStyle>
            <a:lvl1pPr marL="0" indent="0">
              <a:buNone/>
              <a:defRPr sz="2500"/>
            </a:lvl1pPr>
            <a:lvl2pPr marL="362925" indent="0">
              <a:buNone/>
              <a:defRPr sz="2200"/>
            </a:lvl2pPr>
            <a:lvl3pPr marL="725851" indent="0">
              <a:buNone/>
              <a:defRPr sz="1900"/>
            </a:lvl3pPr>
            <a:lvl4pPr marL="1088776" indent="0">
              <a:buNone/>
              <a:defRPr sz="1600"/>
            </a:lvl4pPr>
            <a:lvl5pPr marL="1451701" indent="0">
              <a:buNone/>
              <a:defRPr sz="1600"/>
            </a:lvl5pPr>
            <a:lvl6pPr marL="1814627" indent="0">
              <a:buNone/>
              <a:defRPr sz="1600"/>
            </a:lvl6pPr>
            <a:lvl7pPr marL="2177552" indent="0">
              <a:buNone/>
              <a:defRPr sz="1600"/>
            </a:lvl7pPr>
            <a:lvl8pPr marL="2540478" indent="0">
              <a:buNone/>
              <a:defRPr sz="1600"/>
            </a:lvl8pPr>
            <a:lvl9pPr marL="2903403" indent="0">
              <a:buNone/>
              <a:defRPr sz="1600"/>
            </a:lvl9pPr>
          </a:lstStyle>
          <a:p>
            <a:pPr lvl="0"/>
            <a:r>
              <a:rPr lang="en-GB" noProof="0"/>
              <a:t>Click icon to add picture</a:t>
            </a:r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472782"/>
            <a:ext cx="5486400" cy="670719"/>
          </a:xfrm>
        </p:spPr>
        <p:txBody>
          <a:bodyPr/>
          <a:lstStyle>
            <a:lvl1pPr marL="0" indent="0">
              <a:buNone/>
              <a:defRPr sz="1100"/>
            </a:lvl1pPr>
            <a:lvl2pPr marL="362925" indent="0">
              <a:buNone/>
              <a:defRPr sz="1000"/>
            </a:lvl2pPr>
            <a:lvl3pPr marL="725851" indent="0">
              <a:buNone/>
              <a:defRPr sz="800"/>
            </a:lvl3pPr>
            <a:lvl4pPr marL="1088776" indent="0">
              <a:buNone/>
              <a:defRPr sz="700"/>
            </a:lvl4pPr>
            <a:lvl5pPr marL="1451701" indent="0">
              <a:buNone/>
              <a:defRPr sz="700"/>
            </a:lvl5pPr>
            <a:lvl6pPr marL="1814627" indent="0">
              <a:buNone/>
              <a:defRPr sz="700"/>
            </a:lvl6pPr>
            <a:lvl7pPr marL="2177552" indent="0">
              <a:buNone/>
              <a:defRPr sz="700"/>
            </a:lvl7pPr>
            <a:lvl8pPr marL="2540478" indent="0">
              <a:buNone/>
              <a:defRPr sz="700"/>
            </a:lvl8pPr>
            <a:lvl9pPr marL="2903403" indent="0">
              <a:buNone/>
              <a:defRPr sz="7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91A82-8320-4BDC-8540-FB67DCED79BA}" type="datetime1">
              <a:rPr lang="nb-NO" altLang="nb-NO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DAC4C-845E-4338-8CA4-94A3E81CFC16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42221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08025"/>
            <a:ext cx="79216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85" tIns="36293" rIns="72585" bIns="362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b-NO"/>
              <a:t>Click to edit Master title style</a:t>
            </a:r>
            <a:endParaRPr lang="en-US" altLang="nb-NO"/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651000"/>
            <a:ext cx="7924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585" tIns="36293" rIns="72585" bIns="362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b-NO"/>
              <a:t>Click to edit Master text styles</a:t>
            </a:r>
          </a:p>
          <a:p>
            <a:pPr lvl="1"/>
            <a:r>
              <a:rPr lang="en-GB" altLang="nb-NO"/>
              <a:t>Second level</a:t>
            </a:r>
          </a:p>
          <a:p>
            <a:pPr lvl="2"/>
            <a:r>
              <a:rPr lang="en-GB" altLang="nb-NO"/>
              <a:t>Third level</a:t>
            </a:r>
          </a:p>
          <a:p>
            <a:pPr lvl="3"/>
            <a:r>
              <a:rPr lang="en-GB" altLang="nb-NO"/>
              <a:t>Fourth level</a:t>
            </a:r>
          </a:p>
          <a:p>
            <a:pPr lvl="4"/>
            <a:r>
              <a:rPr lang="en-GB" altLang="nb-NO"/>
              <a:t>Fifth level</a:t>
            </a:r>
            <a:endParaRPr lang="en-US" altLang="nb-NO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5334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585" tIns="36293" rIns="72585" bIns="3629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7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E606A28-8D8C-4530-A8FA-718CEBE1EB13}" type="datetime1">
              <a:rPr lang="nb-NO" altLang="nb-NO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18463" y="53340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585" tIns="36293" rIns="72585" bIns="3629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7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6C22D38-D347-4E0B-8AE2-2CF1C6227809}" type="slidenum">
              <a:rPr lang="en-US" altLang="nb-NO"/>
              <a:pPr>
                <a:defRPr/>
              </a:pPr>
              <a:t>‹#›</a:t>
            </a:fld>
            <a:endParaRPr lang="en-US" altLang="nb-NO"/>
          </a:p>
        </p:txBody>
      </p:sp>
      <p:pic>
        <p:nvPicPr>
          <p:cNvPr id="1030" name="Picture 6" descr="UiO_A_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34938"/>
            <a:ext cx="2211387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62925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725851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88776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451701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71463" indent="-271463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88963" indent="-225425" algn="l" rtl="0" eaLnBrk="1" fontAlgn="base" hangingPunct="1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  <a:cs typeface="+mn-cs"/>
        </a:defRPr>
      </a:lvl2pPr>
      <a:lvl3pPr marL="906463" indent="-180975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270000" indent="-180975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631950" indent="-180975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5pPr>
      <a:lvl6pPr marL="1996089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6pPr>
      <a:lvl7pPr marL="2359015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7pPr>
      <a:lvl8pPr marL="2721940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8pPr>
      <a:lvl9pPr marL="3084866" indent="-181463" algn="l" rtl="0" eaLnBrk="1" fontAlgn="base" hangingPunct="1">
        <a:spcBef>
          <a:spcPct val="20000"/>
        </a:spcBef>
        <a:spcAft>
          <a:spcPct val="0"/>
        </a:spcAft>
        <a:buChar char="»"/>
        <a:defRPr sz="13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2925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5851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8776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1701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4627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7552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40478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3403" algn="l" defTabSz="3629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82650" y="2425452"/>
            <a:ext cx="7543800" cy="72008"/>
          </a:xfrm>
        </p:spPr>
        <p:txBody>
          <a:bodyPr/>
          <a:lstStyle/>
          <a:p>
            <a:pPr eaLnBrk="1" hangingPunct="1"/>
            <a:r>
              <a:rPr lang="nb-NO" altLang="nb-NO" sz="2500" dirty="0"/>
              <a:t>RØNTGENDOSIMETRI FOR DOSIS PÅ 0.1 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82650" y="2857500"/>
            <a:ext cx="7543800" cy="1460500"/>
          </a:xfrm>
        </p:spPr>
        <p:txBody>
          <a:bodyPr/>
          <a:lstStyle/>
          <a:p>
            <a:pPr eaLnBrk="1" hangingPunct="1"/>
            <a:r>
              <a:rPr lang="nb-NO" altLang="nb-NO" sz="1600" dirty="0"/>
              <a:t>Er røret stabilt når det skal </a:t>
            </a:r>
            <a:r>
              <a:rPr lang="nb-NO" altLang="nb-NO" sz="1600" dirty="0" err="1"/>
              <a:t>køre</a:t>
            </a:r>
            <a:r>
              <a:rPr lang="nb-NO" altLang="nb-NO" sz="1600" dirty="0"/>
              <a:t> i kort tid?</a:t>
            </a:r>
          </a:p>
          <a:p>
            <a:pPr eaLnBrk="1" hangingPunct="1"/>
            <a:r>
              <a:rPr lang="nb-NO" altLang="nb-NO" sz="1600" dirty="0" err="1"/>
              <a:t>Hvad</a:t>
            </a:r>
            <a:r>
              <a:rPr lang="nb-NO" altLang="nb-NO" sz="1600" dirty="0"/>
              <a:t> betyder «</a:t>
            </a:r>
            <a:r>
              <a:rPr lang="nb-NO" altLang="nb-NO" sz="1600" dirty="0" err="1"/>
              <a:t>build</a:t>
            </a:r>
            <a:r>
              <a:rPr lang="nb-NO" altLang="nb-NO" sz="1600" dirty="0"/>
              <a:t>-up»-tiden, når der bestråles i 20s, 14s, 13s, 12s?</a:t>
            </a:r>
          </a:p>
          <a:p>
            <a:pPr eaLnBrk="1" hangingPunct="1"/>
            <a:r>
              <a:rPr lang="nb-NO" altLang="nb-NO" sz="1600" dirty="0" err="1"/>
              <a:t>Hvad</a:t>
            </a:r>
            <a:r>
              <a:rPr lang="nb-NO" altLang="nb-NO" sz="1600" dirty="0"/>
              <a:t> betyder </a:t>
            </a:r>
            <a:r>
              <a:rPr lang="nb-NO" altLang="nb-NO" sz="1600" dirty="0" err="1"/>
              <a:t>afstand</a:t>
            </a:r>
            <a:r>
              <a:rPr lang="nb-NO" altLang="nb-NO" sz="1600" dirty="0"/>
              <a:t> fra kilden for felthomogeniteten når </a:t>
            </a:r>
            <a:r>
              <a:rPr lang="nb-NO" altLang="nb-NO" sz="1600" dirty="0" err="1"/>
              <a:t>afstanden</a:t>
            </a:r>
            <a:r>
              <a:rPr lang="nb-NO" altLang="nb-NO" sz="1600" dirty="0"/>
              <a:t> fra kilden er 50cm, 40cm, 37.5cm?</a:t>
            </a:r>
          </a:p>
          <a:p>
            <a:pPr eaLnBrk="1" hangingPunct="1"/>
            <a:r>
              <a:rPr lang="nb-NO" altLang="nb-NO" sz="1600" dirty="0"/>
              <a:t>Har røntgenrøret andre iboende </a:t>
            </a:r>
            <a:r>
              <a:rPr lang="nb-NO" altLang="nb-NO" sz="1600" dirty="0" err="1"/>
              <a:t>usikkerheder</a:t>
            </a:r>
            <a:r>
              <a:rPr lang="nb-NO" altLang="nb-NO" sz="1600" dirty="0"/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B7194-0C35-6045-BC31-6C8D04C8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C3979-D69F-E14C-B2A2-B45F088AD1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11</a:t>
            </a:fld>
            <a:endParaRPr lang="en-US" altLang="nb-NO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A25AE83-3030-4A41-8DFA-B5DE00BC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4"/>
            <a:ext cx="9144000" cy="56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6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30872-96D9-F340-BB1D-F9F38AB9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BD397-BC78-8643-883D-6A2E858B59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12</a:t>
            </a:fld>
            <a:endParaRPr lang="en-US" altLang="nb-NO"/>
          </a:p>
        </p:txBody>
      </p:sp>
      <p:pic>
        <p:nvPicPr>
          <p:cNvPr id="19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600878-F997-BC4E-AFC5-39B9AA07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815"/>
            <a:ext cx="9144000" cy="25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216F6-792A-6343-9DFB-6B0677D7C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9E9DC-C39A-2B4E-B051-AB8B8A0931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13</a:t>
            </a:fld>
            <a:endParaRPr lang="en-US" altLang="nb-NO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0B7AB02-1A13-CA4E-8DB1-6F2ECD3C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28" y="0"/>
            <a:ext cx="86023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4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AF6C2-179A-0146-9E04-046D14B0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Felthomogenitet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83BAE-9B22-B54C-B51B-6BF1F5C9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74076-5A10-D944-8DC6-AC02349CE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14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57493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BF9FE-4CA1-8940-8CA1-E51332D4C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2562A-DE27-8247-9717-D9FF6AAC8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15</a:t>
            </a:fld>
            <a:endParaRPr lang="en-US" alt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80BC8-0641-7F41-B0F5-387E4933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3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1DFAB-9486-1049-9766-52BEC956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0A8FB-6CC9-0C4B-988F-CF2DCA4CA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16</a:t>
            </a:fld>
            <a:endParaRPr lang="en-US" altLang="nb-N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94036-3356-864E-9AD0-C204EF55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10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8CC90-F764-554A-B97F-1A6150D3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5334000"/>
            <a:ext cx="1905000" cy="381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0C88CF92-FCC2-4FBB-9F8C-8ED429043180}" type="datetime1">
              <a:rPr lang="nb-NO" altLang="nb-NO" smtClean="0"/>
              <a:pPr>
                <a:spcAft>
                  <a:spcPts val="600"/>
                </a:spcAft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7F99-9BBF-1641-9916-2FCD10DAB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018463" y="5334000"/>
            <a:ext cx="685800" cy="3810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B35ACD5-0D42-42F7-B111-2AEA8F2C3631}" type="slidenum">
              <a:rPr lang="en-US" altLang="nb-NO" smtClean="0"/>
              <a:pPr>
                <a:spcAft>
                  <a:spcPts val="600"/>
                </a:spcAft>
                <a:defRPr/>
              </a:pPr>
              <a:t>17</a:t>
            </a:fld>
            <a:endParaRPr lang="en-US" alt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86FFFC-B64A-3843-BBA3-22BB5A61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0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01914-CB22-484C-8BD9-ED50C319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135E9-AA58-2041-8067-B739D6329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18</a:t>
            </a:fld>
            <a:endParaRPr lang="en-US" altLang="nb-N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AF6DE-E777-444D-9CF8-CC9A7CB1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00100"/>
            <a:ext cx="6400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23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11EE3-B1CF-4742-B3C2-571001BA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484D5-D896-E344-8C0D-E17F977AC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19</a:t>
            </a:fld>
            <a:endParaRPr lang="en-US" altLang="nb-NO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D0D191-3DF1-BA45-836C-D830E2DC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71500"/>
            <a:ext cx="873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68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C13C-7B3B-444E-BC70-84C200EF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59FAF-A008-B542-B823-44F52EE5D6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20</a:t>
            </a:fld>
            <a:endParaRPr lang="en-US" alt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8BA663-1E41-A645-A4BF-5CCF9418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71500"/>
            <a:ext cx="873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7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92C7F-A0A7-D642-A2DE-4659CE3F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ACAF0-B917-CF40-8C7E-FFAA54A20B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</a:t>
            </a:fld>
            <a:endParaRPr lang="en-US" alt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C3AB6-8C9B-284E-B4B6-DDA6A91A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6604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90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A363-76DC-4648-BA25-B8BB55C1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49D2C-BA25-F344-BFF6-307504370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21</a:t>
            </a:fld>
            <a:endParaRPr lang="en-US" altLang="nb-NO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6613B0-3FD9-2C42-9A00-E8FB5B78E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71500"/>
            <a:ext cx="873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06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E8824-7737-C642-97E4-7A17212BD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06.02.2021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6C996-0D19-5A4A-B143-1A54FB1DD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22</a:t>
            </a:fld>
            <a:endParaRPr lang="en-US" altLang="nb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BE2A9-D56F-974E-AD8F-200B2FBA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71500"/>
            <a:ext cx="873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4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CF18-F866-8841-A78C-8E0D6EA0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Fejl – 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2F9B-84B7-494F-84DF-C13A309F9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Systematiske fejl</a:t>
            </a:r>
          </a:p>
          <a:p>
            <a:pPr lvl="1"/>
            <a:r>
              <a:rPr lang="en-NO" dirty="0"/>
              <a:t>Jeg syntes at den første måling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hvert</a:t>
            </a:r>
            <a:r>
              <a:rPr lang="en-GB" dirty="0"/>
              <a:t> </a:t>
            </a:r>
            <a:r>
              <a:rPr lang="en-GB" dirty="0" err="1"/>
              <a:t>punktsæt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</a:t>
            </a:r>
            <a:r>
              <a:rPr lang="en-GB" dirty="0" err="1"/>
              <a:t>lidt</a:t>
            </a:r>
            <a:r>
              <a:rPr lang="en-GB" dirty="0"/>
              <a:t> </a:t>
            </a:r>
            <a:r>
              <a:rPr lang="en-GB" dirty="0" err="1"/>
              <a:t>højt</a:t>
            </a:r>
            <a:r>
              <a:rPr lang="en-GB" dirty="0"/>
              <a:t> </a:t>
            </a:r>
            <a:r>
              <a:rPr lang="en-GB" dirty="0" err="1"/>
              <a:t>ud</a:t>
            </a:r>
            <a:r>
              <a:rPr lang="en-GB" dirty="0"/>
              <a:t> I forhold </a:t>
            </a:r>
            <a:r>
              <a:rPr lang="en-GB" dirty="0" err="1"/>
              <a:t>til</a:t>
            </a:r>
            <a:r>
              <a:rPr lang="en-GB" dirty="0"/>
              <a:t> de </a:t>
            </a:r>
            <a:r>
              <a:rPr lang="en-GB" dirty="0" err="1"/>
              <a:t>efterfølgende</a:t>
            </a:r>
            <a:r>
              <a:rPr lang="en-GB" dirty="0"/>
              <a:t> </a:t>
            </a:r>
            <a:r>
              <a:rPr lang="en-GB" dirty="0" err="1"/>
              <a:t>målinger</a:t>
            </a:r>
            <a:endParaRPr lang="en-GB" dirty="0"/>
          </a:p>
          <a:p>
            <a:pPr lvl="2"/>
            <a:r>
              <a:rPr lang="en-GB" dirty="0"/>
              <a:t>Det </a:t>
            </a:r>
            <a:r>
              <a:rPr lang="en-GB" dirty="0" err="1"/>
              <a:t>tager</a:t>
            </a:r>
            <a:r>
              <a:rPr lang="en-GB" dirty="0"/>
              <a:t> 5s at </a:t>
            </a:r>
            <a:r>
              <a:rPr lang="en-GB" dirty="0" err="1"/>
              <a:t>skrive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måling</a:t>
            </a:r>
            <a:r>
              <a:rPr lang="en-GB" dirty="0"/>
              <a:t> ned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trykke</a:t>
            </a:r>
            <a:r>
              <a:rPr lang="en-GB" dirty="0"/>
              <a:t> start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røntgenrøret</a:t>
            </a:r>
            <a:endParaRPr lang="en-GB" dirty="0"/>
          </a:p>
          <a:p>
            <a:pPr lvl="2"/>
            <a:r>
              <a:rPr lang="en-GB" dirty="0"/>
              <a:t>Men det </a:t>
            </a:r>
            <a:r>
              <a:rPr lang="en-GB" dirty="0" err="1"/>
              <a:t>tager</a:t>
            </a:r>
            <a:r>
              <a:rPr lang="en-GB" dirty="0"/>
              <a:t> </a:t>
            </a:r>
            <a:r>
              <a:rPr lang="en-GB" i="1" dirty="0" err="1"/>
              <a:t>mindst</a:t>
            </a:r>
            <a:r>
              <a:rPr lang="en-GB" dirty="0"/>
              <a:t> 30s at </a:t>
            </a:r>
            <a:r>
              <a:rPr lang="en-GB" dirty="0" err="1"/>
              <a:t>flytte</a:t>
            </a:r>
            <a:r>
              <a:rPr lang="en-GB" dirty="0"/>
              <a:t> </a:t>
            </a:r>
            <a:r>
              <a:rPr lang="en-GB" dirty="0" err="1"/>
              <a:t>ioniseringskammeret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et </a:t>
            </a:r>
            <a:r>
              <a:rPr lang="en-GB" dirty="0" err="1"/>
              <a:t>nyt</a:t>
            </a:r>
            <a:r>
              <a:rPr lang="en-GB" dirty="0"/>
              <a:t> </a:t>
            </a:r>
            <a:r>
              <a:rPr lang="en-GB" dirty="0" err="1"/>
              <a:t>målepunkt</a:t>
            </a:r>
            <a:r>
              <a:rPr lang="en-GB" dirty="0"/>
              <a:t>, </a:t>
            </a:r>
            <a:r>
              <a:rPr lang="en-GB" dirty="0" err="1"/>
              <a:t>lukke</a:t>
            </a:r>
            <a:r>
              <a:rPr lang="en-GB" dirty="0"/>
              <a:t> </a:t>
            </a:r>
            <a:r>
              <a:rPr lang="en-GB" dirty="0" err="1"/>
              <a:t>dørene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trykke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start</a:t>
            </a:r>
          </a:p>
          <a:p>
            <a:pPr lvl="2"/>
            <a:r>
              <a:rPr lang="en-GB" dirty="0"/>
              <a:t>Kan det </a:t>
            </a:r>
            <a:r>
              <a:rPr lang="en-GB" dirty="0" err="1"/>
              <a:t>være</a:t>
            </a:r>
            <a:r>
              <a:rPr lang="en-GB" dirty="0"/>
              <a:t> at </a:t>
            </a:r>
            <a:r>
              <a:rPr lang="en-GB" dirty="0" err="1"/>
              <a:t>maskineriet</a:t>
            </a:r>
            <a:r>
              <a:rPr lang="en-GB" dirty="0"/>
              <a:t> “</a:t>
            </a:r>
            <a:r>
              <a:rPr lang="en-GB" dirty="0" err="1"/>
              <a:t>lader</a:t>
            </a:r>
            <a:r>
              <a:rPr lang="en-GB" dirty="0"/>
              <a:t> op” i </a:t>
            </a:r>
            <a:r>
              <a:rPr lang="en-GB" dirty="0" err="1"/>
              <a:t>pausen</a:t>
            </a:r>
            <a:r>
              <a:rPr lang="en-GB" dirty="0"/>
              <a:t>?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7DDE-1757-7B49-AC27-AAD917BF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FC84D-7DD3-544C-A241-73F8A888C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23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728257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BC1D-B642-BF43-B09B-5F530B36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FC966-82C5-674F-9947-7991869C8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24</a:t>
            </a:fld>
            <a:endParaRPr lang="en-US" altLang="nb-NO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9728FFA-DBE0-1149-8FEA-7D0A7408B325}"/>
                  </a:ext>
                </a:extLst>
              </p14:cNvPr>
              <p14:cNvContentPartPr/>
              <p14:nvPr/>
            </p14:nvContentPartPr>
            <p14:xfrm>
              <a:off x="2866187" y="308058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9728FFA-DBE0-1149-8FEA-7D0A7408B3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7187" y="307158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46E204B-FB0C-D748-BF89-3238633CD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8071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9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8E4F4-D307-2B4A-86C0-75F817C6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C3539-3084-B940-968C-23D0234E9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25</a:t>
            </a:fld>
            <a:endParaRPr lang="en-US" altLang="nb-NO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8C4FB3-2E5D-FE4E-A9B5-A7C2F480A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071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48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77AD5-8D7A-9549-8552-CC997397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FE146-A9AF-6E45-8078-990482A068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26</a:t>
            </a:fld>
            <a:endParaRPr lang="en-US" altLang="nb-NO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BC3BD1-9CDB-124D-9B62-F38D13CA3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357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524A1-32EA-164C-AEE9-31FADE73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81898-B1D0-E048-93F0-07C840BC9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27</a:t>
            </a:fld>
            <a:endParaRPr lang="en-US" altLang="nb-NO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5C2C2B-C620-1343-B92A-17E1287E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357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0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15E8-2BEA-DB40-A754-BFB0B394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Men den første dosis som gives er jo den “rigtige” siden det er den vi giver til cellerne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AB709-ADD1-5045-AA90-2F2D401D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A335C-5126-5344-AA35-9EBE920A9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28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174727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EB58B-4A6F-5D46-A495-683C407D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53CA2-0D30-D846-9387-541C218E61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29</a:t>
            </a:fld>
            <a:endParaRPr lang="en-US" altLang="nb-NO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4BE8D7-77EE-E64B-B7F8-731ED5FE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6604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2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CE231-5BAE-9142-8480-8A6CD1B394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O" dirty="0"/>
                  <a:t>Det er jo dog en ganske lille kalibreingsfaktor</a:t>
                </a:r>
              </a:p>
              <a:p>
                <a:endParaRPr lang="en-NO" dirty="0"/>
              </a:p>
              <a:p>
                <a:r>
                  <a:rPr lang="en-NO" dirty="0"/>
                  <a:t>Størte faktor: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nb-NO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NO" dirty="0"/>
                  <a:t>1.024±0.007</a:t>
                </a:r>
              </a:p>
              <a:p>
                <a:endParaRPr lang="en-NO" dirty="0"/>
              </a:p>
              <a:p>
                <a:r>
                  <a:rPr lang="en-NO" dirty="0"/>
                  <a:t>Dvs hvis dosen er gennemsnitlig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100.00 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mGy</m:t>
                    </m:r>
                  </m:oMath>
                </a14:m>
                <a:r>
                  <a:rPr lang="en-NO" dirty="0"/>
                  <a:t> gives cellerne istedet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102.40 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mGy</m:t>
                    </m:r>
                  </m:oMath>
                </a14:m>
                <a:r>
                  <a:rPr lang="en-NO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CE231-5BAE-9142-8480-8A6CD1B39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2" t="-148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9294D-44A7-644F-A9CD-85D585635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793EF-7DC2-F442-9C87-F76FBE758E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30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32910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07D3-A9CD-3143-86EC-C2EAB2B2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Tekniske detaljer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381-8BB3-7F47-8270-418F09EA7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sz="2400" dirty="0"/>
              <a:t>Spænding over røret: 220kV</a:t>
            </a:r>
          </a:p>
          <a:p>
            <a:r>
              <a:rPr lang="en-NO" sz="2400" dirty="0"/>
              <a:t>Katodestrøm: 10mA</a:t>
            </a:r>
          </a:p>
          <a:p>
            <a:r>
              <a:rPr lang="en-NO" sz="2400" dirty="0"/>
              <a:t>Filtrering: 1.52mm Al + 2.60mm Cu</a:t>
            </a:r>
          </a:p>
          <a:p>
            <a:r>
              <a:rPr lang="en-NO" sz="2400" dirty="0"/>
              <a:t>Afstand fra kilden: SSD50, SSD40, SSD37.5</a:t>
            </a:r>
          </a:p>
          <a:p>
            <a:r>
              <a:rPr lang="en-NO" sz="2400" dirty="0"/>
              <a:t>Eksponeringstid 20s, 14s, 13s, 12s</a:t>
            </a:r>
          </a:p>
          <a:p>
            <a:pPr marL="363538" lvl="1" indent="0">
              <a:buNone/>
            </a:pPr>
            <a:endParaRPr lang="en-NO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7A812-DEE0-784D-A16E-B585012C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082F0-DC41-F442-93B0-11D249B37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4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936710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B49A-37C7-4248-9F76-25C3E7C8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Fejl – igen igen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C78A7-5537-204A-9234-2186E4D33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Besværligt med al den data .. </a:t>
            </a:r>
            <a:r>
              <a:rPr lang="en-GB" dirty="0"/>
              <a:t>O</a:t>
            </a:r>
            <a:r>
              <a:rPr lang="en-NO" dirty="0"/>
              <a:t>g alle de loops 😨</a:t>
            </a:r>
          </a:p>
          <a:p>
            <a:r>
              <a:rPr lang="en-NO" dirty="0"/>
              <a:t>Hvordan kan jeg være sikker på at koden regner rigtigt?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41672-7D58-F948-8FB5-B97E21B6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1F58A-DBEC-1D45-AAE8-B84181E6CE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31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503078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422E-AFD9-7C4E-8444-6525C5A9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Hardcoding er vejen frem 😅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6C2BF-75A1-EB40-AA53-ADB64E71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B672B-0B61-854A-A6FF-9970AEB2E6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32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787970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FF889-B0CB-BD45-B685-D590321D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D4CD6-C64F-5840-98A7-0BD04DD22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33</a:t>
            </a:fld>
            <a:endParaRPr lang="en-US" altLang="nb-NO"/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7FB587-FADC-0840-A14D-BDA425AC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5" y="0"/>
            <a:ext cx="885119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0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EA31-9E5C-8048-8325-4E031684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Usikkerhed ved hardcoding – copy/paste-fejl	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7414726D-061F-B543-830F-7DACE4DED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679459"/>
            <a:ext cx="7264294" cy="33275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18545-9EF6-2C4B-9419-D1F5D47C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34C6B-7DF0-B541-A0C6-F06169921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34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956078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6DE9-D651-1E4F-B0A9-9C1294F3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Hvad med SE og SEM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19203-279F-D44B-9B60-DD9BD7462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O" dirty="0"/>
                  <a:t>SE bruger alle enkeltmålingerne og deler på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nb-NO" b="0" dirty="0"/>
              </a:p>
              <a:p>
                <a:r>
                  <a:rPr lang="en-NO" dirty="0"/>
                  <a:t>SEM bruger forsøgenes gennemsnit og deler på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NO" dirty="0"/>
              </a:p>
              <a:p>
                <a:pPr marL="0" indent="0">
                  <a:buNone/>
                </a:pPr>
                <a:endParaRPr lang="en-NO" dirty="0"/>
              </a:p>
              <a:p>
                <a:endParaRPr lang="en-NO" dirty="0"/>
              </a:p>
              <a:p>
                <a:pPr marL="0" indent="0">
                  <a:buNone/>
                </a:pP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19203-279F-D44B-9B60-DD9BD7462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2" t="-111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7301F-E6B4-FA4E-B9FB-DFF3EF39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F87A0-220F-7F40-894B-63F6E95601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35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494520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228A-3614-3240-9E77-85075EDA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5D885-D7FA-AE4C-A841-9E88D8A40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 err="1"/>
                  <a:t>Totalgennemsnittet</a:t>
                </a:r>
                <a:r>
                  <a:rPr lang="en-GB" dirty="0"/>
                  <a:t> er det </a:t>
                </a:r>
                <a:r>
                  <a:rPr lang="en-GB" dirty="0" err="1"/>
                  <a:t>samme</a:t>
                </a:r>
                <a:r>
                  <a:rPr lang="en-GB" dirty="0"/>
                  <a:t> </a:t>
                </a:r>
                <a:r>
                  <a:rPr lang="en-GB" dirty="0" err="1"/>
                  <a:t>uanset</a:t>
                </a:r>
                <a:r>
                  <a:rPr lang="en-GB" dirty="0"/>
                  <a:t> om det </a:t>
                </a:r>
                <a:r>
                  <a:rPr lang="en-GB" dirty="0" err="1"/>
                  <a:t>regnes</a:t>
                </a:r>
                <a:r>
                  <a:rPr lang="en-GB" dirty="0"/>
                  <a:t> </a:t>
                </a:r>
                <a:r>
                  <a:rPr lang="en-GB" dirty="0" err="1"/>
                  <a:t>fra</a:t>
                </a:r>
                <a:r>
                  <a:rPr lang="en-GB" dirty="0"/>
                  <a:t> alle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O" dirty="0"/>
                  <a:t> målinger, eller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O" dirty="0"/>
                  <a:t> gennemsnit á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O" dirty="0"/>
                  <a:t> målinger.</a:t>
                </a:r>
              </a:p>
              <a:p>
                <a:r>
                  <a:rPr lang="en-NO" dirty="0"/>
                  <a:t>Regner det ud på begge måder med np.mean() og laver en test for at tjekke de giver samme svar.</a:t>
                </a:r>
              </a:p>
              <a:p>
                <a:r>
                  <a:rPr lang="en-NO" dirty="0"/>
                  <a:t>Bruger np.std() på samme data.</a:t>
                </a:r>
              </a:p>
              <a:p>
                <a:pPr marL="0" indent="0">
                  <a:buNone/>
                </a:pPr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5D885-D7FA-AE4C-A841-9E88D8A40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EED9C-3932-6943-885D-61EE99A8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98B93-FB1D-3C45-BB5E-54C58DDBD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36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271421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1ABEA-2BEF-BF4D-A639-656206BCF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54EA0-B2C1-CC4E-B884-23340F0BF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37</a:t>
            </a:fld>
            <a:endParaRPr lang="en-US" altLang="nb-NO"/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3D8DA89-D70D-4746-9508-359AE5A4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863"/>
            <a:ext cx="9144000" cy="38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12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9370-845E-9F40-9891-CD5EB916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Normalisering med eller uden at medregne egen måling?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EBAB-6B1D-6D41-A1F0-1A908016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Jeg tænker; at hvis den givne måling evt er forkert, så bør den sammenlignes med gennemsnittet af de andre målinger </a:t>
            </a:r>
            <a:r>
              <a:rPr lang="en-GB" dirty="0"/>
              <a:t>I</a:t>
            </a:r>
            <a:r>
              <a:rPr lang="en-NO" dirty="0"/>
              <a:t> samme sæt uden at med regnes selv</a:t>
            </a:r>
          </a:p>
          <a:p>
            <a:r>
              <a:rPr lang="en-NO" dirty="0"/>
              <a:t>Alternativt kan den normaliseres på gennemsnittet af alle målinger </a:t>
            </a:r>
            <a:r>
              <a:rPr lang="en-GB" dirty="0"/>
              <a:t>I</a:t>
            </a:r>
            <a:r>
              <a:rPr lang="en-NO" dirty="0"/>
              <a:t> samme kohort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BF233-8C51-A445-939E-63CFA704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F5B7E-CB0B-4745-8C32-9D2077BC46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38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229288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75C52-714B-164A-ABB5-F93665AF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85FFC-B420-C741-A66F-E2FE361E39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39</a:t>
            </a:fld>
            <a:endParaRPr lang="en-US" altLang="nb-NO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849D2BA-4550-0246-A813-E5E0C3AC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637"/>
            <a:ext cx="9144000" cy="24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2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4BB4-F4C9-0D4E-8E1C-276EC622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spørgsmål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F0CA1-46BC-4247-AAFE-D68BF060A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sz="1800" dirty="0"/>
              <a:t>Gældende ciffer.</a:t>
            </a:r>
          </a:p>
          <a:p>
            <a:pPr lvl="1"/>
            <a:r>
              <a:rPr lang="en-NO" sz="1800" dirty="0"/>
              <a:t>Elektrometeret viser tre cifre, f.eks 1.46 nC</a:t>
            </a:r>
          </a:p>
          <a:p>
            <a:pPr lvl="1"/>
            <a:r>
              <a:rPr lang="en-NO" sz="1800" dirty="0"/>
              <a:t>Skal jeg så have maks tre cifre </a:t>
            </a:r>
            <a:r>
              <a:rPr lang="en-GB" sz="1800" dirty="0" err="1"/>
              <a:t>i</a:t>
            </a:r>
            <a:r>
              <a:rPr lang="en-NO" sz="1800" dirty="0"/>
              <a:t> doseplottene?</a:t>
            </a:r>
          </a:p>
          <a:p>
            <a:pPr lvl="1"/>
            <a:r>
              <a:rPr lang="en-NO" sz="1800" dirty="0"/>
              <a:t>Skal kalibreringsfaktor ∂ kun have maks tre cifre?</a:t>
            </a:r>
          </a:p>
          <a:p>
            <a:r>
              <a:rPr lang="en-NO" sz="1800" dirty="0"/>
              <a:t>Skal SE og SEM dele SD på sqrt(n) eller sqrt(n-1)?</a:t>
            </a:r>
          </a:p>
          <a:p>
            <a:r>
              <a:rPr lang="en-NO" sz="1800" dirty="0"/>
              <a:t>Faktorer </a:t>
            </a:r>
            <a:r>
              <a:rPr lang="en-GB" sz="1800" dirty="0"/>
              <a:t>i</a:t>
            </a:r>
            <a:r>
              <a:rPr lang="en-NO" sz="1800" dirty="0"/>
              <a:t> kalibreringsfaktor for dosen</a:t>
            </a:r>
          </a:p>
          <a:p>
            <a:endParaRPr lang="en-NO" sz="1800" dirty="0"/>
          </a:p>
          <a:p>
            <a:pPr marL="0" indent="0">
              <a:buNone/>
            </a:pPr>
            <a:endParaRPr lang="en-NO" sz="1800" dirty="0"/>
          </a:p>
          <a:p>
            <a:pPr marL="363538" lvl="1" indent="0">
              <a:buNone/>
            </a:pPr>
            <a:r>
              <a:rPr lang="en-NO" sz="1800" dirty="0"/>
              <a:t>Bjørg skriver de står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en</a:t>
            </a:r>
            <a:r>
              <a:rPr lang="en-GB" sz="1800" dirty="0"/>
              <a:t> TRS 227-rapport, men den </a:t>
            </a:r>
            <a:r>
              <a:rPr lang="en-GB" sz="1800" dirty="0" err="1"/>
              <a:t>kan</a:t>
            </a:r>
            <a:r>
              <a:rPr lang="en-GB" sz="1800" dirty="0"/>
              <a:t> </a:t>
            </a:r>
            <a:r>
              <a:rPr lang="en-GB" sz="1800" dirty="0" err="1"/>
              <a:t>jeg</a:t>
            </a:r>
            <a:r>
              <a:rPr lang="en-GB" sz="1800" dirty="0"/>
              <a:t> </a:t>
            </a:r>
            <a:r>
              <a:rPr lang="en-GB" sz="1800" dirty="0" err="1"/>
              <a:t>ikke</a:t>
            </a:r>
            <a:r>
              <a:rPr lang="en-GB" sz="1800" dirty="0"/>
              <a:t> </a:t>
            </a:r>
            <a:r>
              <a:rPr lang="en-GB" sz="1800" dirty="0" err="1"/>
              <a:t>finde</a:t>
            </a:r>
            <a:r>
              <a:rPr lang="en-GB" sz="1800" dirty="0"/>
              <a:t> (har </a:t>
            </a:r>
            <a:r>
              <a:rPr lang="en-GB" sz="1800" dirty="0" err="1"/>
              <a:t>fundet</a:t>
            </a:r>
            <a:r>
              <a:rPr lang="en-GB" sz="1800" dirty="0"/>
              <a:t> </a:t>
            </a:r>
            <a:r>
              <a:rPr lang="en-GB" sz="1800" dirty="0" err="1"/>
              <a:t>noget</a:t>
            </a:r>
            <a:r>
              <a:rPr lang="en-GB" sz="1800" dirty="0"/>
              <a:t> der </a:t>
            </a:r>
            <a:r>
              <a:rPr lang="en-GB" sz="1800" dirty="0" err="1"/>
              <a:t>hedder</a:t>
            </a:r>
            <a:r>
              <a:rPr lang="en-GB" sz="1800" dirty="0"/>
              <a:t> TRS-227 men der finder </a:t>
            </a:r>
            <a:r>
              <a:rPr lang="en-GB" sz="1800" dirty="0" err="1"/>
              <a:t>jeg</a:t>
            </a:r>
            <a:r>
              <a:rPr lang="en-GB" sz="1800" dirty="0"/>
              <a:t> </a:t>
            </a:r>
            <a:r>
              <a:rPr lang="en-GB" sz="1800" dirty="0" err="1"/>
              <a:t>ikke</a:t>
            </a:r>
            <a:r>
              <a:rPr lang="en-GB" sz="1800" dirty="0"/>
              <a:t> </a:t>
            </a:r>
            <a:r>
              <a:rPr lang="en-GB" sz="1800" dirty="0" err="1"/>
              <a:t>faktorene</a:t>
            </a:r>
            <a:r>
              <a:rPr lang="en-GB" sz="1800" dirty="0"/>
              <a:t>)</a:t>
            </a:r>
            <a:endParaRPr lang="en-NO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0F3DC-4CCF-BC4B-8E77-652A9B8A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52EF-C286-0243-BF30-AD50291DD5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40</a:t>
            </a:fld>
            <a:endParaRPr lang="en-US" altLang="nb-NO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A4EC404-20E6-5A4A-A1DC-34A3BF162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138" y="3055938"/>
            <a:ext cx="487010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7E2C52-1C5B-CB4D-B4E7-75D0E0E14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90951"/>
            <a:ext cx="6038850" cy="6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7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D236-8165-1540-9C19-34663730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Build-up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E8BE-3368-984E-89DF-21406FCBA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sz="2000" dirty="0"/>
              <a:t>Når røntgenrøret starter bruger det gerne 4-5s på at opnå den valgte spænding på 220kV og katodestrøm på 10mA</a:t>
            </a:r>
          </a:p>
          <a:p>
            <a:pPr lvl="1"/>
            <a:r>
              <a:rPr lang="en-NO" sz="1700" dirty="0"/>
              <a:t>I denne tid eksponeres prøven med en usikker dosis røntgenstråler</a:t>
            </a:r>
          </a:p>
          <a:p>
            <a:r>
              <a:rPr lang="en-NO" sz="2000" dirty="0"/>
              <a:t>Build-up-tiden er usikker og kan variere fra gang til gang</a:t>
            </a:r>
          </a:p>
          <a:p>
            <a:pPr lvl="1"/>
            <a:r>
              <a:rPr lang="en-NO" sz="1800" dirty="0"/>
              <a:t>Har det mon noget at sige om røret netop har kørt for 10s siden, eller om det har haft en pause på 30-40s eller mere?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12E81-E0BA-0E4E-9B7E-80FB90E5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472A-B08F-534B-8842-6975537CFC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5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833151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94C5-52F1-9B4E-BB14-75D9F549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hvmortensen</a:t>
            </a:r>
            <a:r>
              <a:rPr lang="en-GB" dirty="0"/>
              <a:t>/</a:t>
            </a:r>
            <a:r>
              <a:rPr lang="en-GB" dirty="0" err="1"/>
              <a:t>Masteroppgave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EB46-52B5-294C-B26B-4C85EC2B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ACD70-1602-3348-8AD3-00B0C932BA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41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52449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D18B-DE21-E848-9391-C9FB765A7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197"/>
            <a:ext cx="7921625" cy="1008112"/>
          </a:xfrm>
        </p:spPr>
        <p:txBody>
          <a:bodyPr/>
          <a:lstStyle/>
          <a:p>
            <a:r>
              <a:rPr lang="en-NO" dirty="0"/>
              <a:t>Fejl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13B7-B908-C341-B864-512776A57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985292"/>
            <a:ext cx="7924800" cy="4094708"/>
          </a:xfrm>
        </p:spPr>
        <p:txBody>
          <a:bodyPr/>
          <a:lstStyle/>
          <a:p>
            <a:r>
              <a:rPr lang="en-NO" sz="2000" dirty="0"/>
              <a:t>Systematiske fejl: </a:t>
            </a:r>
          </a:p>
          <a:p>
            <a:pPr lvl="1"/>
            <a:r>
              <a:rPr lang="en-NO" sz="1700" dirty="0"/>
              <a:t>Reproducérbare fejl som kan rettes ved kalibrering</a:t>
            </a:r>
          </a:p>
          <a:p>
            <a:pPr lvl="2"/>
            <a:r>
              <a:rPr lang="en-NO" sz="1400" dirty="0"/>
              <a:t>Høj doserate på første eksponering når røntgenrøret har hvilet</a:t>
            </a:r>
          </a:p>
          <a:p>
            <a:r>
              <a:rPr lang="en-NO" sz="2000" dirty="0"/>
              <a:t>Tilfældige fejl:</a:t>
            </a:r>
          </a:p>
          <a:p>
            <a:pPr lvl="1"/>
            <a:r>
              <a:rPr lang="en-NO" sz="1700" dirty="0"/>
              <a:t>Usikkerheder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måleudstyr</a:t>
            </a:r>
            <a:r>
              <a:rPr lang="en-GB" sz="1700" dirty="0"/>
              <a:t>, </a:t>
            </a:r>
            <a:r>
              <a:rPr lang="en-GB" sz="1700" dirty="0" err="1"/>
              <a:t>røntgenrør</a:t>
            </a:r>
            <a:r>
              <a:rPr lang="en-GB" sz="1700" dirty="0"/>
              <a:t> mm.</a:t>
            </a:r>
            <a:endParaRPr lang="en-NO" sz="1700" dirty="0"/>
          </a:p>
          <a:p>
            <a:pPr lvl="2"/>
            <a:r>
              <a:rPr lang="en-NO" sz="1300" dirty="0"/>
              <a:t>Ventetid fra man trykker start og indtil eksponeringen starter: ca 10s</a:t>
            </a:r>
          </a:p>
          <a:p>
            <a:pPr lvl="3"/>
            <a:r>
              <a:rPr lang="en-NO" sz="1300" dirty="0"/>
              <a:t>Derfor bør man vente ca 10s med at nulstille elektrometeret fra man har trykket start fordi ladningen kan nå at forandre sig +0.01 nC. Det gør forsøget vanskeligt og omstændigt (optil 300 målinger pr forsøg)</a:t>
            </a:r>
          </a:p>
          <a:p>
            <a:pPr lvl="2"/>
            <a:r>
              <a:rPr lang="en-NO" sz="1300" dirty="0"/>
              <a:t>Man skal aflæse målingen med det samme eksponeringen stopper, ellers risikerer den at falde (absolutværdi)</a:t>
            </a:r>
          </a:p>
          <a:p>
            <a:pPr lvl="3"/>
            <a:r>
              <a:rPr lang="en-NO" sz="1300" dirty="0"/>
              <a:t>Dette kan glippe fra tid til anden når man fører journal, skriver målinger ind </a:t>
            </a:r>
            <a:r>
              <a:rPr lang="en-GB" sz="1300" dirty="0"/>
              <a:t>I</a:t>
            </a:r>
            <a:r>
              <a:rPr lang="en-NO" sz="1300" dirty="0"/>
              <a:t> txt.fil osv mellem de </a:t>
            </a:r>
            <a:r>
              <a:rPr lang="en-GB" sz="1300" dirty="0"/>
              <a:t>I</a:t>
            </a:r>
            <a:r>
              <a:rPr lang="en-NO" sz="1300" dirty="0"/>
              <a:t> forvejen korte målinger</a:t>
            </a:r>
          </a:p>
          <a:p>
            <a:pPr lvl="3"/>
            <a:r>
              <a:rPr lang="en-NO" sz="1300" dirty="0"/>
              <a:t>Hvis man venter for længe risikerer elektrometeret at angive for lav værdi, dvs +0.01 nC.</a:t>
            </a:r>
          </a:p>
          <a:p>
            <a:pPr lvl="1"/>
            <a:r>
              <a:rPr lang="en-NO" sz="1400" dirty="0"/>
              <a:t>Samlet tilfældig elektrometerpræcision: ±0.02 nC</a:t>
            </a:r>
          </a:p>
          <a:p>
            <a:pPr lvl="1"/>
            <a:endParaRPr lang="en-NO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724FE-F7CF-F24A-9692-C984982F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DD2EB-BA1D-5D4F-B25D-F1E3A09A9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6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93110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23EE-466B-4040-9DC4-71E9ABC3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Forsøgets gang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73EC3-F7D9-7443-9411-9A86AB01B1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O" sz="1600" dirty="0"/>
                  <a:t> målinger </a:t>
                </a:r>
                <a:r>
                  <a:rPr lang="en-GB" sz="1600" dirty="0"/>
                  <a:t>I</a:t>
                </a:r>
                <a:r>
                  <a:rPr lang="en-NO" sz="1600" dirty="0"/>
                  <a:t> hvert punkt (5 eller 10)</a:t>
                </a:r>
              </a:p>
              <a:p>
                <a:r>
                  <a:rPr lang="en-NO" sz="1600" dirty="0"/>
                  <a:t>Regne gennemsnit: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nb-NO" sz="16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NO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NO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NO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b-NO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NO" sz="1600" dirty="0">
                    <a:effectLst/>
                  </a:rPr>
                  <a:t> </a:t>
                </a:r>
              </a:p>
              <a:p>
                <a:r>
                  <a:rPr lang="en-NO" sz="1600" dirty="0"/>
                  <a:t>Regne standardafvig:</a:t>
                </a:r>
                <a:r>
                  <a:rPr lang="nb-NO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1600">
                        <a:latin typeface="Cambria Math" panose="02040503050406030204" pitchFamily="18" charset="0"/>
                      </a:rPr>
                      <m:t>SD</m:t>
                    </m:r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NO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NO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NO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O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NO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O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nb-NO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nb-NO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nb-NO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bar>
                                          <m:barPr>
                                            <m:pos m:val="top"/>
                                            <m:ctrlPr>
                                              <a:rPr lang="en-NO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barPr>
                                          <m:e>
                                            <m:r>
                                              <a:rPr lang="nb-NO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bar>
                                      </m:e>
                                    </m:d>
                                  </m:e>
                                  <m:sup>
                                    <m:r>
                                      <a:rPr lang="nb-NO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nb-NO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NO" sz="1600" dirty="0"/>
              </a:p>
              <a:p>
                <a:r>
                  <a:rPr lang="en-NO" sz="1600" dirty="0"/>
                  <a:t>Gentage forsøget </a:t>
                </a:r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O" sz="1600" dirty="0"/>
                  <a:t> gange</a:t>
                </a:r>
              </a:p>
              <a:p>
                <a:pPr lvl="1"/>
                <a:r>
                  <a:rPr lang="en-NO" sz="1300" dirty="0"/>
                  <a:t>(Det giver </a:t>
                </a:r>
                <a:r>
                  <a:rPr lang="en-GB" sz="1300" dirty="0"/>
                  <a:t>i</a:t>
                </a:r>
                <a:r>
                  <a:rPr lang="en-NO" sz="1300" dirty="0"/>
                  <a:t> alt </a:t>
                </a:r>
                <a14:m>
                  <m:oMath xmlns:m="http://schemas.openxmlformats.org/officeDocument/2006/math">
                    <m:r>
                      <a:rPr lang="nb-NO" sz="13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sz="13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nb-NO" sz="13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O" sz="1300" dirty="0"/>
                  <a:t> målinger pr punkt)</a:t>
                </a:r>
              </a:p>
              <a:p>
                <a:endParaRPr lang="en-NO" sz="1600" dirty="0"/>
              </a:p>
              <a:p>
                <a:r>
                  <a:rPr lang="en-NO" sz="1600" dirty="0"/>
                  <a:t>Finde det totale gennemsnit </a:t>
                </a:r>
                <a:r>
                  <a:rPr lang="en-GB" sz="1600" dirty="0"/>
                  <a:t>i</a:t>
                </a:r>
                <a:r>
                  <a:rPr lang="en-NO" sz="1600" dirty="0"/>
                  <a:t> hvert punkt: </a:t>
                </a:r>
                <a14:m>
                  <m:oMath xmlns:m="http://schemas.openxmlformats.org/officeDocument/2006/math">
                    <m:r>
                      <a:rPr lang="nb-NO" sz="1600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nb-NO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1600" i="1">
                        <a:latin typeface="Cambria Math" panose="02040503050406030204" pitchFamily="18" charset="0"/>
                      </a:rPr>
                      <m:t>⟩=</m:t>
                    </m:r>
                    <m:nary>
                      <m:naryPr>
                        <m:chr m:val="∑"/>
                        <m:ctrlPr>
                          <a:rPr lang="en-NO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NO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NO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NO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NO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nb-NO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NO" sz="1600" dirty="0"/>
              </a:p>
              <a:p>
                <a:r>
                  <a:rPr lang="en-NO" sz="1600" dirty="0"/>
                  <a:t>Regne </a:t>
                </a:r>
                <a:r>
                  <a:rPr lang="en-NO" sz="1600" i="1" dirty="0"/>
                  <a:t>standard error: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1600">
                        <a:latin typeface="Cambria Math" panose="02040503050406030204" pitchFamily="18" charset="0"/>
                      </a:rPr>
                      <m:t>SE</m:t>
                    </m:r>
                    <m:r>
                      <a:rPr lang="nb-NO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NO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nb-NO" sz="1600">
                            <a:latin typeface="Cambria Math" panose="02040503050406030204" pitchFamily="18" charset="0"/>
                          </a:rPr>
                          <m:t>SD</m:t>
                        </m:r>
                        <m:r>
                          <a:rPr lang="nb-NO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NO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</m:den>
                    </m:f>
                    <m:r>
                      <a:rPr lang="nb-NO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NO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NO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O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NO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b-NO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nb-NO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NO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NO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b-NO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nb-NO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nb-NO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nb-NO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NO" sz="1600" dirty="0"/>
              </a:p>
              <a:p>
                <a:r>
                  <a:rPr lang="en-NO" sz="1600" dirty="0"/>
                  <a:t>Regne </a:t>
                </a:r>
                <a:r>
                  <a:rPr lang="en-NO" sz="1600" i="1" dirty="0"/>
                  <a:t>standard error of the mean: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1600">
                        <a:latin typeface="Cambria Math" panose="02040503050406030204" pitchFamily="18" charset="0"/>
                      </a:rPr>
                      <m:t>SEM</m:t>
                    </m:r>
                    <m:r>
                      <a:rPr lang="nb-NO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NO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nb-NO" sz="1600">
                            <a:latin typeface="Cambria Math" panose="02040503050406030204" pitchFamily="18" charset="0"/>
                          </a:rPr>
                          <m:t>SD</m:t>
                        </m:r>
                        <m:d>
                          <m:dPr>
                            <m:ctrlPr>
                              <a:rPr lang="en-NO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nb-NO" sz="16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NO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b-NO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nb-NO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NO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NO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NO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nb-NO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NO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NO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O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NO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nb-NO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nb-NO" sz="16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nb-NO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begChr m:val="⟨"/>
                                            <m:endChr m:val="⟩"/>
                                            <m:ctrlPr>
                                              <a:rPr lang="en-NO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nb-NO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nb-NO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nb-NO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NO" sz="1600" dirty="0"/>
              </a:p>
              <a:p>
                <a:endParaRPr lang="en-NO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73EC3-F7D9-7443-9411-9A86AB01B1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1" t="-1111" b="-1518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D5A6B-A039-AC4C-9BD8-5DB02EB66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A32AD-B8B7-6948-BE76-D20DA043D5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7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83107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906463" indent="-180975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270000" indent="-180975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1631950" indent="-180975" eaLnBrk="0" hangingPunct="0">
              <a:spcBef>
                <a:spcPct val="20000"/>
              </a:spcBef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0891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5463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0035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4607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7BABD7-E623-4BEF-AC3D-3EC8E55368E2}" type="datetime1">
              <a:rPr lang="nb-NO" altLang="nb-NO" sz="70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04.02.2021</a:t>
            </a:fld>
            <a:endParaRPr lang="nb-NO" altLang="nb-NO" sz="700">
              <a:solidFill>
                <a:schemeClr val="bg2"/>
              </a:solidFill>
            </a:endParaRPr>
          </a:p>
        </p:txBody>
      </p:sp>
      <p:sp>
        <p:nvSpPr>
          <p:cNvPr id="409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906463" indent="-180975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270000" indent="-180975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1631950" indent="-180975" eaLnBrk="0" hangingPunct="0">
              <a:spcBef>
                <a:spcPct val="20000"/>
              </a:spcBef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0891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5463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0035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460750" indent="-1809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E0ECD1-F7F2-4D87-846C-06850EED7CA3}" type="slidenum">
              <a:rPr lang="en-US" altLang="nb-NO" sz="700" smtClean="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nb-NO" sz="700">
              <a:solidFill>
                <a:schemeClr val="bg2"/>
              </a:solidFill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altLang="nb-NO" dirty="0"/>
              <a:t>Omregning til dosis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a-DK" sz="20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a-DK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nb-NO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a-DK" sz="200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a-DK" sz="2000">
                                <a:latin typeface="Cambria Math" panose="02040503050406030204" pitchFamily="18" charset="0"/>
                              </a:rPr>
                              <m:t>TP</m:t>
                            </m:r>
                          </m:sub>
                        </m:sSub>
                        <m:d>
                          <m:dPr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NO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da-DK" sz="2000" i="1">
                                        <a:latin typeface="Cambria Math" panose="02040503050406030204" pitchFamily="18" charset="0"/>
                                      </a:rPr>
                                      <m:t>𝑒𝑛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      (  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  )</m:t>
                    </m:r>
                  </m:oMath>
                </a14:m>
                <a:r>
                  <a:rPr lang="nb-NO" sz="2000" i="1" dirty="0"/>
                  <a:t> ???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altLang="nb-NO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altLang="nb-NO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nb-NO" altLang="nb-NO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nb-NO" altLang="nb-NO" sz="1800" b="0" i="1" smtClean="0">
                        <a:latin typeface="Cambria Math" panose="02040503050406030204" pitchFamily="18" charset="0"/>
                      </a:rPr>
                      <m:t>=43.77±0</m:t>
                    </m:r>
                    <m:r>
                      <a:rPr lang="nb-NO" altLang="nb-NO" sz="1800" b="0" i="0" smtClean="0">
                        <a:latin typeface="Cambria Math" panose="02040503050406030204" pitchFamily="18" charset="0"/>
                      </a:rPr>
                      <m:t>.39 </m:t>
                    </m:r>
                    <m:r>
                      <m:rPr>
                        <m:sty m:val="p"/>
                      </m:rPr>
                      <a:rPr lang="nb-NO" altLang="nb-NO" sz="1800" b="0" i="0" smtClean="0">
                        <a:latin typeface="Cambria Math" panose="02040503050406030204" pitchFamily="18" charset="0"/>
                      </a:rPr>
                      <m:t>mGy</m:t>
                    </m:r>
                    <m:r>
                      <a:rPr lang="nb-NO" altLang="nb-NO" sz="1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nb-NO" altLang="nb-NO" sz="1800" b="0" i="0" smtClean="0">
                        <a:latin typeface="Cambria Math" panose="02040503050406030204" pitchFamily="18" charset="0"/>
                      </a:rPr>
                      <m:t>nC</m:t>
                    </m:r>
                  </m:oMath>
                </a14:m>
                <a:endParaRPr lang="nb-NO" altLang="nb-NO" sz="1800" b="0" dirty="0"/>
              </a:p>
              <a:p>
                <a:pPr lvl="1"/>
                <a14:m>
                  <m:oMath xmlns:m="http://schemas.openxmlformats.org/officeDocument/2006/math">
                    <m:r>
                      <a:rPr lang="nb-NO" altLang="nb-NO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nb-NO" altLang="nb-NO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nb-NO" altLang="nb-NO" sz="1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nb-NO" altLang="nb-NO" sz="1800" b="0" i="0" smtClean="0">
                        <a:latin typeface="Cambria Math" panose="02040503050406030204" pitchFamily="18" charset="0"/>
                      </a:rPr>
                      <m:t>å</m:t>
                    </m:r>
                    <m:r>
                      <m:rPr>
                        <m:sty m:val="p"/>
                      </m:rPr>
                      <a:rPr lang="nb-NO" altLang="nb-NO" sz="1800" b="0" i="0" smtClean="0">
                        <a:latin typeface="Cambria Math" panose="02040503050406030204" pitchFamily="18" charset="0"/>
                      </a:rPr>
                      <m:t>lingen</m:t>
                    </m:r>
                    <m:r>
                      <a:rPr lang="nb-NO" altLang="nb-NO" sz="1800" b="0" i="0" smtClean="0">
                        <a:latin typeface="Cambria Math" panose="02040503050406030204" pitchFamily="18" charset="0"/>
                      </a:rPr>
                      <m:t>±0.02 </m:t>
                    </m:r>
                    <m:r>
                      <m:rPr>
                        <m:sty m:val="p"/>
                      </m:rPr>
                      <a:rPr lang="nb-NO" altLang="nb-NO" sz="1800" b="0" i="0" smtClean="0">
                        <a:latin typeface="Cambria Math" panose="02040503050406030204" pitchFamily="18" charset="0"/>
                      </a:rPr>
                      <m:t>nC</m:t>
                    </m:r>
                  </m:oMath>
                </a14:m>
                <a:r>
                  <a:rPr lang="nb-NO" altLang="nb-NO" sz="1800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nb-NO" altLang="nb-NO" sz="1500" b="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nb-NO" altLang="nb-NO" sz="15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nb-NO" altLang="nb-NO" sz="1500" b="0" i="1" smtClean="0">
                        <a:latin typeface="Cambria Math" panose="02040503050406030204" pitchFamily="18" charset="0"/>
                      </a:rPr>
                      <m:t>=0.02 </m:t>
                    </m:r>
                    <m:r>
                      <m:rPr>
                        <m:sty m:val="p"/>
                      </m:rPr>
                      <a:rPr lang="nb-NO" altLang="nb-NO" sz="1500" b="0" i="0" smtClean="0">
                        <a:latin typeface="Cambria Math" panose="02040503050406030204" pitchFamily="18" charset="0"/>
                      </a:rPr>
                      <m:t>nC</m:t>
                    </m:r>
                  </m:oMath>
                </a14:m>
                <a:endParaRPr lang="nb-NO" altLang="nb-NO" sz="15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nb-NO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O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NO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NO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a-DK" sz="1800">
                                <a:latin typeface="Cambria Math" panose="02040503050406030204" pitchFamily="18" charset="0"/>
                              </a:rPr>
                              <m:t>TP</m:t>
                            </m:r>
                          </m:sub>
                        </m:sSub>
                        <m:d>
                          <m:dPr>
                            <m:ctrlPr>
                              <a:rPr lang="en-NO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NO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latin typeface="Cambria Math" panose="02040503050406030204" pitchFamily="18" charset="0"/>
                                      </a:rPr>
                                      <m:t>𝑒𝑛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a-DK" sz="18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nb-NO" sz="1800" b="0" i="0" smtClean="0">
                        <a:latin typeface="Cambria Math" panose="02040503050406030204" pitchFamily="18" charset="0"/>
                      </a:rPr>
                      <m:t>≈1.1162</m:t>
                    </m:r>
                  </m:oMath>
                </a14:m>
                <a:endParaRPr lang="nb-NO" altLang="nb-NO" sz="1100" dirty="0"/>
              </a:p>
              <a:p>
                <a:pPr lvl="1"/>
                <a14:m>
                  <m:oMath xmlns:m="http://schemas.openxmlformats.org/officeDocument/2006/math">
                    <m:r>
                      <a:rPr lang="nb-NO" sz="18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nb-NO" altLang="nb-NO" sz="1800" dirty="0"/>
                  <a:t> = ?   </a:t>
                </a:r>
              </a:p>
              <a:p>
                <a:pPr lvl="2"/>
                <a:r>
                  <a:rPr lang="en-NO" dirty="0"/>
                  <a:t>Er der behov for en kalibreringsfaktor mere for meget korte eksponringer?</a:t>
                </a:r>
                <a:endParaRPr lang="nb-NO" altLang="nb-NO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NO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nb-NO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nb-NO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nb-NO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NO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nb-NO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nb-NO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nb-NO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NO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NO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nb-NO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nb-NO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nb-NO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nb-NO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nb-NO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NO" sz="2000" dirty="0"/>
              </a:p>
            </p:txBody>
          </p:sp>
        </mc:Choice>
        <mc:Fallback xmlns="">
          <p:sp>
            <p:nvSpPr>
              <p:cNvPr id="410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375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E974-7A45-0A4B-A578-F26071E2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Standardfejlen må implementeres </a:t>
            </a:r>
            <a:r>
              <a:rPr lang="en-GB" dirty="0" err="1"/>
              <a:t>i</a:t>
            </a:r>
            <a:r>
              <a:rPr lang="en-GB" dirty="0"/>
              <a:t> SE </a:t>
            </a:r>
            <a:r>
              <a:rPr lang="en-GB" dirty="0" err="1"/>
              <a:t>og</a:t>
            </a:r>
            <a:r>
              <a:rPr lang="en-GB" dirty="0"/>
              <a:t> SEM</a:t>
            </a:r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58B67B-B0B2-E848-B7FF-EC99FAA06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sz="2000" b="0" dirty="0"/>
                  <a:t>Den totale </a:t>
                </a:r>
                <a:r>
                  <a:rPr lang="nb-NO" sz="2000" b="0" dirty="0" err="1"/>
                  <a:t>fejl</a:t>
                </a:r>
                <a:r>
                  <a:rPr lang="nb-NO" sz="2000" b="0" dirty="0"/>
                  <a:t>: 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nb-NO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=∆</m:t>
                    </m:r>
                    <m:sSup>
                      <m:sSupPr>
                        <m:ctrlPr>
                          <a:rPr lang="nb-NO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+∆</m:t>
                    </m:r>
                    <m:sSup>
                      <m:sSupPr>
                        <m:ctrlPr>
                          <a:rPr lang="nb-NO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nb-NO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000">
                        <a:latin typeface="Cambria Math" panose="02040503050406030204" pitchFamily="18" charset="0"/>
                      </a:rPr>
                      <m:t>SE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NO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NO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NO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NO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nb-NO" sz="2000">
                                            <a:latin typeface="Cambria Math" panose="02040503050406030204" pitchFamily="18" charset="0"/>
                                          </a:rPr>
                                          <m:t>SD</m:t>
                                        </m:r>
                                        <m:d>
                                          <m:dPr>
                                            <m:ctrlPr>
                                              <a:rPr lang="en-NO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nb-NO" sz="20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NO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b-NO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nb-NO" sz="2000" i="1"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a:rPr lang="nb-NO" sz="20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nb-NO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nb-NO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NO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000" i="1">
                                    <a:latin typeface="Cambria Math" panose="02040503050406030204" pitchFamily="18" charset="0"/>
                                  </a:rPr>
                                  <m:t>⟨∆</m:t>
                                </m:r>
                                <m:r>
                                  <a:rPr lang="nb-NO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nb-NO" sz="2000" i="1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sup>
                                <m:r>
                                  <a:rPr lang="nb-NO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nb-NO" sz="20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nb-NO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000">
                        <a:latin typeface="Cambria Math" panose="02040503050406030204" pitchFamily="18" charset="0"/>
                      </a:rPr>
                      <m:t>SEM</m:t>
                    </m:r>
                    <m:r>
                      <a:rPr lang="nb-NO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NO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NO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NO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NO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NO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nb-NO" sz="2000">
                                            <a:latin typeface="Cambria Math" panose="02040503050406030204" pitchFamily="18" charset="0"/>
                                          </a:rPr>
                                          <m:t>SD</m:t>
                                        </m:r>
                                        <m:d>
                                          <m:dPr>
                                            <m:ctrlPr>
                                              <a:rPr lang="en-NO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NO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nb-NO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</m:bar>
                                          </m:e>
                                        </m:d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NO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b-NO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nb-NO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nb-NO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NO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NO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b-NO" sz="2000" i="1"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nb-NO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nb-NO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nb-NO" sz="20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NO" sz="2000" dirty="0"/>
              </a:p>
              <a:p>
                <a:pPr marL="0" indent="0">
                  <a:buNone/>
                </a:pPr>
                <a:endParaRPr lang="en-NO" sz="2000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NO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nb-NO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b-NO" sz="2000" dirty="0"/>
                  <a:t>er den totale </a:t>
                </a:r>
                <a:r>
                  <a:rPr lang="nb-NO" sz="2000" dirty="0" err="1"/>
                  <a:t>gennemsnitlige</a:t>
                </a:r>
                <a:r>
                  <a:rPr lang="nb-NO" sz="2000" dirty="0"/>
                  <a:t> </a:t>
                </a:r>
                <a:r>
                  <a:rPr lang="nb-NO" sz="2000" dirty="0" err="1"/>
                  <a:t>standardfejl</a:t>
                </a:r>
                <a:r>
                  <a:rPr lang="nb-NO" sz="2000" dirty="0"/>
                  <a:t> i det målte punkt.</a:t>
                </a:r>
                <a:endParaRPr lang="en-NO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58B67B-B0B2-E848-B7FF-EC99FAA06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2" t="-148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8F9AE-0F43-C048-97BF-A21EA2214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2962A-1481-274B-B76D-02C795551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9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00636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E3E5-EF37-7948-81FC-F36C6FE7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Data og udregning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4E0C-9384-BA41-A494-9A1E3535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8CF92-FCC2-4FBB-9F8C-8ED429043180}" type="datetime1">
              <a:rPr lang="nb-NO" altLang="nb-NO" smtClean="0"/>
              <a:pPr>
                <a:defRPr/>
              </a:pPr>
              <a:t>04.02.2021</a:t>
            </a:fld>
            <a:endParaRPr lang="nb-NO" alt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4A0E5-370B-8045-8CEA-17AEB5EBDC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35ACD5-0D42-42F7-B111-2AEA8F2C3631}" type="slidenum">
              <a:rPr lang="en-US" altLang="nb-NO" smtClean="0"/>
              <a:pPr>
                <a:defRPr/>
              </a:pPr>
              <a:t>10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653421431"/>
      </p:ext>
    </p:extLst>
  </p:cSld>
  <p:clrMapOvr>
    <a:masterClrMapping/>
  </p:clrMapOvr>
</p:sld>
</file>

<file path=ppt/theme/theme1.xml><?xml version="1.0" encoding="utf-8"?>
<a:theme xmlns:a="http://schemas.openxmlformats.org/drawingml/2006/main" name="UIONorsk16-10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7148BE80753149AA6DBD3AC1AEAE58" ma:contentTypeVersion="0" ma:contentTypeDescription="Create a new document." ma:contentTypeScope="" ma:versionID="334e81e72173d2795276f36394b7163f">
  <xsd:schema xmlns:xsd="http://www.w3.org/2001/XMLSchema" xmlns:xs="http://www.w3.org/2001/XMLSchema" xmlns:p="http://schemas.microsoft.com/office/2006/metadata/properties" xmlns:ns2="dd87fa03-d15a-4983-b27c-53f7921460b1" targetNamespace="http://schemas.microsoft.com/office/2006/metadata/properties" ma:root="true" ma:fieldsID="cc3d8972081b739983661b94b799f9a6" ns2:_="">
    <xsd:import namespace="dd87fa03-d15a-4983-b27c-53f7921460b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7fa03-d15a-4983-b27c-53f7921460b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d87fa03-d15a-4983-b27c-53f7921460b1">ZZVQ6ZYTMPJZ-1559524249-1</_dlc_DocId>
    <_dlc_DocIdUrl xmlns="dd87fa03-d15a-4983-b27c-53f7921460b1">
      <Url>https://uio.sharepoint.com/sites/templates/_layouts/15/DocIdRedir.aspx?ID=ZZVQ6ZYTMPJZ-1559524249-1</Url>
      <Description>ZZVQ6ZYTMPJZ-1559524249-1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DA46DFC-92DB-4B4A-B17C-71849800EB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7fa03-d15a-4983-b27c-53f7921460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B75F3C-6A0E-49B2-B4C2-11067D65D9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6B02B-9094-4209-8F62-8663BF55A9EA}">
  <ds:schemaRefs>
    <ds:schemaRef ds:uri="dd87fa03-d15a-4983-b27c-53f7921460b1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FB66E97D-D611-4DBA-B229-6551F75FB85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UIONorsk16-10</Template>
  <TotalTime>14616</TotalTime>
  <Words>941</Words>
  <Application>Microsoft Macintosh PowerPoint</Application>
  <PresentationFormat>On-screen Show (16:10)</PresentationFormat>
  <Paragraphs>174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Cambria Math</vt:lpstr>
      <vt:lpstr>UIONorsk16-10</vt:lpstr>
      <vt:lpstr>RØNTGENDOSIMETRI FOR DOSIS PÅ 0.1 Gy</vt:lpstr>
      <vt:lpstr>PowerPoint Presentation</vt:lpstr>
      <vt:lpstr>Tekniske detaljer</vt:lpstr>
      <vt:lpstr>Build-up </vt:lpstr>
      <vt:lpstr>Fejl </vt:lpstr>
      <vt:lpstr>Forsøgets gang</vt:lpstr>
      <vt:lpstr>Omregning til dosis </vt:lpstr>
      <vt:lpstr>Standardfejlen må implementeres i SE og SEM</vt:lpstr>
      <vt:lpstr>Data og udregning</vt:lpstr>
      <vt:lpstr>PowerPoint Presentation</vt:lpstr>
      <vt:lpstr>PowerPoint Presentation</vt:lpstr>
      <vt:lpstr>PowerPoint Presentation</vt:lpstr>
      <vt:lpstr>Felthomogenitet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Fejl – igen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Fejl – igen igen </vt:lpstr>
      <vt:lpstr>Hardcoding er vejen frem 😅</vt:lpstr>
      <vt:lpstr>PowerPoint Presentation</vt:lpstr>
      <vt:lpstr>Usikkerhed ved hardcoding – copy/paste-fejl </vt:lpstr>
      <vt:lpstr>Hvad med SE og SEM</vt:lpstr>
      <vt:lpstr> </vt:lpstr>
      <vt:lpstr>PowerPoint Presentation</vt:lpstr>
      <vt:lpstr>Normalisering med eller uden at medregne egen måling? </vt:lpstr>
      <vt:lpstr>PowerPoint Presentation</vt:lpstr>
      <vt:lpstr>spørgsmål </vt:lpstr>
      <vt:lpstr>https://github.com/hvmortensen/Masteroppgave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RØNTGENDOSIMETRI FOR DOSIS PÅ 0.1 Gy</dc:title>
  <dc:creator>Henrik Vorup Mortensen</dc:creator>
  <cp:lastModifiedBy>Henrik Vorup Mortensen</cp:lastModifiedBy>
  <cp:revision>13</cp:revision>
  <dcterms:created xsi:type="dcterms:W3CDTF">2021-01-25T08:28:10Z</dcterms:created>
  <dcterms:modified xsi:type="dcterms:W3CDTF">2021-02-06T13:25:29Z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0x010100747148BE80753149AA6DBD3AC1AEAE58</vt:lpwstr>
  </property>
  <property fmtid="{D5CDD505-2E9C-101B-9397-08002B2CF9AE}" pid="3" name="_dlc_DocIdItemGuid">
    <vt:lpwstr>b8bb32a8-d3f9-4f20-93ac-f10216fafd10</vt:lpwstr>
  </property>
</Properties>
</file>